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76" r:id="rId4"/>
    <p:sldId id="271" r:id="rId5"/>
    <p:sldId id="274" r:id="rId6"/>
    <p:sldId id="275" r:id="rId7"/>
    <p:sldId id="263" r:id="rId8"/>
    <p:sldId id="264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FAD67-659E-4D02-AA8F-EA426B7B174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B60AE-E787-46CD-9229-EDAE9109495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C6DF75-D5A1-41AA-8D8A-F4E6C04F529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899D9-E5E8-4915-BDB7-623DF34C624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2AFE5-C777-47BB-87C6-6E888646DF1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A93C2-48AB-47D1-9514-5DD7C886052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F8B36-F65B-4377-924C-80199FC8114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70737-BE03-4C6E-B753-FA750BFA282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988CE-B69B-41A8-9B17-262909E8603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AC88D-2888-4FBC-84F5-A93EBA96B12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C2515-0686-4473-88DF-40C090EA753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BC70099-B6B2-4F44-91EA-146EAA2F6088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5" Type="http://schemas.openxmlformats.org/officeDocument/2006/relationships/slide" Target="slide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1125538"/>
            <a:ext cx="7993385" cy="2663502"/>
          </a:xfrm>
        </p:spPr>
        <p:txBody>
          <a:bodyPr/>
          <a:lstStyle/>
          <a:p>
            <a:r>
              <a:rPr lang="ru-RU" sz="7200" dirty="0" smtClean="0">
                <a:solidFill>
                  <a:srgbClr val="B00000"/>
                </a:solidFill>
              </a:rPr>
              <a:t/>
            </a:r>
            <a:br>
              <a:rPr lang="ru-RU" sz="7200" dirty="0" smtClean="0">
                <a:solidFill>
                  <a:srgbClr val="B00000"/>
                </a:solidFill>
              </a:rPr>
            </a:br>
            <a:r>
              <a:rPr lang="ru-RU" sz="7200" dirty="0" smtClean="0">
                <a:solidFill>
                  <a:srgbClr val="B00000"/>
                </a:solidFill>
              </a:rPr>
              <a:t/>
            </a:r>
            <a:br>
              <a:rPr lang="ru-RU" sz="7200" dirty="0" smtClean="0">
                <a:solidFill>
                  <a:srgbClr val="B00000"/>
                </a:solidFill>
              </a:rPr>
            </a:br>
            <a:r>
              <a:rPr lang="ru-RU" sz="7200" dirty="0" smtClean="0">
                <a:solidFill>
                  <a:srgbClr val="B00000"/>
                </a:solidFill>
              </a:rPr>
              <a:t>Прием вычислений вида 30-7</a:t>
            </a:r>
            <a:r>
              <a:rPr lang="ru-RU" sz="4800" dirty="0" smtClean="0">
                <a:solidFill>
                  <a:srgbClr val="B00000"/>
                </a:solidFill>
              </a:rPr>
              <a:t/>
            </a:r>
            <a:br>
              <a:rPr lang="ru-RU" sz="4800" dirty="0" smtClean="0">
                <a:solidFill>
                  <a:srgbClr val="B00000"/>
                </a:solidFill>
              </a:rPr>
            </a:br>
            <a:r>
              <a:rPr lang="ru-RU" sz="4000" dirty="0" smtClean="0">
                <a:solidFill>
                  <a:srgbClr val="002060"/>
                </a:solidFill>
              </a:rPr>
              <a:t>2класс</a:t>
            </a:r>
            <a:br>
              <a:rPr lang="ru-RU" sz="4000" dirty="0" smtClean="0">
                <a:solidFill>
                  <a:srgbClr val="002060"/>
                </a:solidFill>
              </a:rPr>
            </a:br>
            <a:r>
              <a:rPr lang="ru-RU" sz="4000" dirty="0" smtClean="0">
                <a:solidFill>
                  <a:srgbClr val="002060"/>
                </a:solidFill>
              </a:rPr>
              <a:t>У</a:t>
            </a:r>
            <a:r>
              <a:rPr lang="ru-RU" sz="4000" dirty="0" smtClean="0">
                <a:solidFill>
                  <a:srgbClr val="002060"/>
                </a:solidFill>
              </a:rPr>
              <a:t>читель: Сулейманова П.М.</a:t>
            </a:r>
            <a:r>
              <a:rPr lang="ru-RU" sz="4000" dirty="0" smtClean="0">
                <a:solidFill>
                  <a:srgbClr val="002060"/>
                </a:solidFill>
              </a:rPr>
              <a:t/>
            </a:r>
            <a:br>
              <a:rPr lang="ru-RU" sz="4000" dirty="0" smtClean="0">
                <a:solidFill>
                  <a:srgbClr val="002060"/>
                </a:solidFill>
              </a:rPr>
            </a:br>
            <a:r>
              <a:rPr lang="ru-RU" sz="4000" dirty="0" smtClean="0">
                <a:solidFill>
                  <a:srgbClr val="002060"/>
                </a:solidFill>
              </a:rPr>
              <a:t>21.11.2020г</a:t>
            </a:r>
            <a:r>
              <a:rPr lang="ru-RU" sz="4800" dirty="0" smtClean="0">
                <a:solidFill>
                  <a:srgbClr val="B00000"/>
                </a:solidFill>
              </a:rPr>
              <a:t/>
            </a:r>
            <a:br>
              <a:rPr lang="ru-RU" sz="4800" dirty="0" smtClean="0">
                <a:solidFill>
                  <a:srgbClr val="B00000"/>
                </a:solidFill>
              </a:rPr>
            </a:b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260648"/>
            <a:ext cx="4464748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</a:rPr>
              <a:t>Решите задачу</a:t>
            </a:r>
          </a:p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         </a:t>
            </a:r>
            <a:r>
              <a:rPr lang="ru-RU" sz="3200" dirty="0" smtClean="0">
                <a:solidFill>
                  <a:srgbClr val="00B050"/>
                </a:solidFill>
              </a:rPr>
              <a:t>№4 стр.61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700808"/>
            <a:ext cx="42094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Маляр – 10 д.</a:t>
            </a:r>
            <a:endParaRPr lang="ru-RU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492896"/>
            <a:ext cx="69429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Ученик -?на3д.меньше</a:t>
            </a:r>
            <a:endParaRPr lang="ru-RU" sz="5400" dirty="0"/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7452320" y="1700808"/>
            <a:ext cx="792088" cy="158417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316416" y="1916832"/>
            <a:ext cx="55976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/>
              <a:t>?</a:t>
            </a:r>
            <a:endParaRPr lang="ru-RU" sz="6600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3501008"/>
            <a:ext cx="37561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1) 10-3=7(</a:t>
            </a:r>
            <a:r>
              <a:rPr lang="ru-RU" sz="5400" dirty="0" err="1" smtClean="0"/>
              <a:t>д</a:t>
            </a:r>
            <a:r>
              <a:rPr lang="ru-RU" sz="5400" dirty="0" smtClean="0"/>
              <a:t>)</a:t>
            </a:r>
            <a:endParaRPr lang="ru-RU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4437112"/>
            <a:ext cx="42627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2) 10+7=17(</a:t>
            </a:r>
            <a:r>
              <a:rPr lang="ru-RU" sz="5400" dirty="0" err="1" smtClean="0"/>
              <a:t>д</a:t>
            </a:r>
            <a:r>
              <a:rPr lang="ru-RU" sz="5400" dirty="0" smtClean="0"/>
              <a:t>)</a:t>
            </a:r>
            <a:endParaRPr lang="ru-RU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1907704" y="5157192"/>
            <a:ext cx="51603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Ответ: 17 дверей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2267744" y="414908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1619672" y="4365104"/>
            <a:ext cx="432048" cy="432048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267744" y="3212976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1547664" y="3356992"/>
            <a:ext cx="432048" cy="432048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3059832" y="2276872"/>
            <a:ext cx="432048" cy="432048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1547664" y="2276872"/>
            <a:ext cx="432048" cy="432048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2915816" y="1340768"/>
            <a:ext cx="432048" cy="432048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1547664" y="1340768"/>
            <a:ext cx="432048" cy="432048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699792" y="260648"/>
            <a:ext cx="38025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Задание 6 стр.61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052736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46</a:t>
            </a:r>
            <a:endParaRPr lang="ru-RU" sz="5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1052736"/>
            <a:ext cx="53091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/>
              <a:t>4</a:t>
            </a:r>
            <a:endParaRPr lang="ru-RU" sz="5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1052736"/>
            <a:ext cx="196079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/>
              <a:t>10=52</a:t>
            </a:r>
            <a:endParaRPr lang="ru-RU" sz="5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988840"/>
            <a:ext cx="8771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/>
              <a:t>32</a:t>
            </a:r>
            <a:endParaRPr lang="ru-RU" sz="5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95736" y="1988840"/>
            <a:ext cx="53091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/>
              <a:t>2</a:t>
            </a:r>
            <a:endParaRPr lang="ru-RU" sz="5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63888" y="1988840"/>
            <a:ext cx="161454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/>
              <a:t>4=30</a:t>
            </a:r>
            <a:endParaRPr lang="ru-RU" sz="5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059832" y="2996952"/>
            <a:ext cx="126829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/>
              <a:t>=40</a:t>
            </a:r>
            <a:endParaRPr lang="ru-RU" sz="5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4077072"/>
            <a:ext cx="8771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/>
              <a:t>60</a:t>
            </a:r>
            <a:endParaRPr lang="ru-RU" sz="5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59832" y="4005064"/>
            <a:ext cx="126829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/>
              <a:t>=54</a:t>
            </a:r>
            <a:endParaRPr lang="ru-RU" sz="5400" dirty="0"/>
          </a:p>
        </p:txBody>
      </p:sp>
      <p:sp>
        <p:nvSpPr>
          <p:cNvPr id="19" name="TextBox 18"/>
          <p:cNvSpPr txBox="1"/>
          <p:nvPr/>
        </p:nvSpPr>
        <p:spPr>
          <a:xfrm>
            <a:off x="539552" y="3068960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30</a:t>
            </a:r>
            <a:endParaRPr lang="ru-RU" sz="5400" dirty="0"/>
          </a:p>
        </p:txBody>
      </p:sp>
      <p:sp>
        <p:nvSpPr>
          <p:cNvPr id="24" name="TextBox 23"/>
          <p:cNvSpPr txBox="1"/>
          <p:nvPr/>
        </p:nvSpPr>
        <p:spPr>
          <a:xfrm>
            <a:off x="1475656" y="692696"/>
            <a:ext cx="55976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/>
              <a:t>-</a:t>
            </a:r>
            <a:endParaRPr lang="ru-RU" sz="8800" dirty="0"/>
          </a:p>
        </p:txBody>
      </p:sp>
      <p:sp>
        <p:nvSpPr>
          <p:cNvPr id="25" name="TextBox 24"/>
          <p:cNvSpPr txBox="1"/>
          <p:nvPr/>
        </p:nvSpPr>
        <p:spPr>
          <a:xfrm>
            <a:off x="1547664" y="3717032"/>
            <a:ext cx="55976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/>
              <a:t>-</a:t>
            </a:r>
            <a:endParaRPr lang="ru-RU" sz="8800" dirty="0"/>
          </a:p>
        </p:txBody>
      </p:sp>
      <p:sp>
        <p:nvSpPr>
          <p:cNvPr id="26" name="TextBox 25"/>
          <p:cNvSpPr txBox="1"/>
          <p:nvPr/>
        </p:nvSpPr>
        <p:spPr>
          <a:xfrm>
            <a:off x="2843808" y="1052736"/>
            <a:ext cx="5757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+</a:t>
            </a:r>
            <a:endParaRPr lang="ru-RU" sz="54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475656" y="1988840"/>
            <a:ext cx="5757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/>
              <a:t>+</a:t>
            </a:r>
            <a:endParaRPr lang="ru-RU" sz="54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475656" y="3068960"/>
            <a:ext cx="5757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/>
              <a:t>+</a:t>
            </a:r>
            <a:endParaRPr lang="ru-RU" sz="5400" dirty="0"/>
          </a:p>
        </p:txBody>
      </p:sp>
      <p:sp>
        <p:nvSpPr>
          <p:cNvPr id="30" name="TextBox 29"/>
          <p:cNvSpPr txBox="1"/>
          <p:nvPr/>
        </p:nvSpPr>
        <p:spPr>
          <a:xfrm>
            <a:off x="2987824" y="1628800"/>
            <a:ext cx="55976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/>
              <a:t>-</a:t>
            </a:r>
            <a:endParaRPr lang="ru-RU" sz="8800" dirty="0"/>
          </a:p>
        </p:txBody>
      </p:sp>
      <p:sp>
        <p:nvSpPr>
          <p:cNvPr id="31" name="TextBox 30"/>
          <p:cNvSpPr txBox="1"/>
          <p:nvPr/>
        </p:nvSpPr>
        <p:spPr>
          <a:xfrm>
            <a:off x="2123728" y="2996952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10</a:t>
            </a:r>
            <a:endParaRPr lang="ru-RU" sz="5400" dirty="0"/>
          </a:p>
        </p:txBody>
      </p:sp>
      <p:sp>
        <p:nvSpPr>
          <p:cNvPr id="32" name="TextBox 31"/>
          <p:cNvSpPr txBox="1"/>
          <p:nvPr/>
        </p:nvSpPr>
        <p:spPr>
          <a:xfrm>
            <a:off x="2339752" y="4005064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6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/>
      <p:bldP spid="26" grpId="0"/>
      <p:bldP spid="28" grpId="0"/>
      <p:bldP spid="29" grpId="0"/>
      <p:bldP spid="30" grpId="0"/>
      <p:bldP spid="31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332656"/>
            <a:ext cx="65384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00B050"/>
                </a:solidFill>
              </a:rPr>
              <a:t>Оцените свою работу</a:t>
            </a:r>
            <a:endParaRPr lang="ru-RU" sz="5400" dirty="0">
              <a:solidFill>
                <a:srgbClr val="00B050"/>
              </a:solidFill>
            </a:endParaRPr>
          </a:p>
        </p:txBody>
      </p:sp>
      <p:pic>
        <p:nvPicPr>
          <p:cNvPr id="3080" name="Picture 8" descr="https://upload.wikimedia.org/wikipedia/commons/thumb/3/37/Frowny.svg/1024px-Frowny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852936"/>
            <a:ext cx="2160239" cy="2160240"/>
          </a:xfrm>
          <a:prstGeom prst="rect">
            <a:avLst/>
          </a:prstGeom>
          <a:noFill/>
        </p:spPr>
      </p:pic>
      <p:pic>
        <p:nvPicPr>
          <p:cNvPr id="3082" name="Picture 10" descr="http://laoblogger.com/images/neutral-face-clipart-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1628800"/>
            <a:ext cx="2160240" cy="2160240"/>
          </a:xfrm>
          <a:prstGeom prst="rect">
            <a:avLst/>
          </a:prstGeom>
          <a:noFill/>
        </p:spPr>
      </p:pic>
      <p:pic>
        <p:nvPicPr>
          <p:cNvPr id="3084" name="Picture 12" descr="http://www.pvsm.ru/images/BFT-%E2%80%93-potokovoe-testirovan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708920"/>
            <a:ext cx="2448272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484784"/>
            <a:ext cx="7272808" cy="256906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ru-RU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Спасибо!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80400" cy="1071562"/>
          </a:xfrm>
        </p:spPr>
        <p:txBody>
          <a:bodyPr/>
          <a:lstStyle/>
          <a:p>
            <a:r>
              <a:rPr lang="ru-RU" b="1" dirty="0" smtClean="0">
                <a:solidFill>
                  <a:srgbClr val="B00000"/>
                </a:solidFill>
              </a:rPr>
              <a:t>Устный счёт</a:t>
            </a:r>
            <a:endParaRPr lang="ru-RU" b="1" dirty="0">
              <a:solidFill>
                <a:srgbClr val="B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412776"/>
            <a:ext cx="30021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- Дополни до 20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763688" y="2420888"/>
            <a:ext cx="7489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/>
              <a:t>5</a:t>
            </a:r>
            <a:endParaRPr lang="ru-RU" sz="8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3717032"/>
            <a:ext cx="7489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/>
              <a:t>7</a:t>
            </a:r>
            <a:endParaRPr lang="ru-RU" sz="8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43808" y="3789040"/>
            <a:ext cx="7489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/>
              <a:t>9</a:t>
            </a:r>
            <a:endParaRPr lang="ru-RU" sz="8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716016" y="2780928"/>
            <a:ext cx="7489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/>
              <a:t>3</a:t>
            </a:r>
            <a:endParaRPr lang="ru-RU" sz="8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660232" y="2564904"/>
            <a:ext cx="7489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/>
              <a:t>8</a:t>
            </a:r>
            <a:endParaRPr lang="ru-RU" sz="8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691680" y="5085184"/>
            <a:ext cx="7489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/>
              <a:t>1</a:t>
            </a:r>
            <a:endParaRPr lang="ru-RU" sz="8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283968" y="4869160"/>
            <a:ext cx="7489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/>
              <a:t>4</a:t>
            </a:r>
            <a:endParaRPr lang="ru-RU" sz="8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347864" y="2204864"/>
            <a:ext cx="7489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/>
              <a:t>2</a:t>
            </a:r>
            <a:endParaRPr lang="ru-RU" sz="8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868144" y="4005064"/>
            <a:ext cx="7489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/>
              <a:t>6</a:t>
            </a:r>
            <a:endParaRPr lang="ru-RU" sz="8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475656" y="2420888"/>
            <a:ext cx="131318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>
                <a:solidFill>
                  <a:srgbClr val="7030A0"/>
                </a:solidFill>
              </a:rPr>
              <a:t>15</a:t>
            </a:r>
            <a:endParaRPr lang="ru-RU" sz="8800" b="1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59832" y="2276872"/>
            <a:ext cx="131318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>
                <a:solidFill>
                  <a:srgbClr val="7030A0"/>
                </a:solidFill>
              </a:rPr>
              <a:t>18</a:t>
            </a:r>
            <a:endParaRPr lang="ru-RU" sz="88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99992" y="2708920"/>
            <a:ext cx="131318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>
                <a:solidFill>
                  <a:srgbClr val="7030A0"/>
                </a:solidFill>
              </a:rPr>
              <a:t>17</a:t>
            </a:r>
            <a:endParaRPr lang="ru-RU" sz="88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72200" y="2564904"/>
            <a:ext cx="131318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>
                <a:solidFill>
                  <a:srgbClr val="7030A0"/>
                </a:solidFill>
              </a:rPr>
              <a:t>12</a:t>
            </a:r>
            <a:endParaRPr lang="ru-RU" sz="88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71600" y="3789040"/>
            <a:ext cx="131318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>
                <a:solidFill>
                  <a:srgbClr val="7030A0"/>
                </a:solidFill>
              </a:rPr>
              <a:t>13</a:t>
            </a:r>
            <a:endParaRPr lang="ru-RU" sz="8800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55776" y="3861048"/>
            <a:ext cx="12713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>
                <a:solidFill>
                  <a:srgbClr val="7030A0"/>
                </a:solidFill>
              </a:rPr>
              <a:t>11</a:t>
            </a:r>
            <a:endParaRPr lang="ru-RU" sz="8800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52120" y="3933056"/>
            <a:ext cx="131318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>
                <a:solidFill>
                  <a:srgbClr val="7030A0"/>
                </a:solidFill>
              </a:rPr>
              <a:t>14</a:t>
            </a:r>
            <a:endParaRPr lang="ru-RU" sz="8800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59632" y="5085184"/>
            <a:ext cx="131318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>
                <a:solidFill>
                  <a:srgbClr val="7030A0"/>
                </a:solidFill>
              </a:rPr>
              <a:t>19</a:t>
            </a:r>
            <a:endParaRPr lang="ru-RU" sz="8800" dirty="0">
              <a:solidFill>
                <a:srgbClr val="7030A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67944" y="4941168"/>
            <a:ext cx="131318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>
                <a:solidFill>
                  <a:srgbClr val="7030A0"/>
                </a:solidFill>
              </a:rPr>
              <a:t>16</a:t>
            </a:r>
            <a:endParaRPr lang="ru-RU" sz="8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357430"/>
            <a:ext cx="7772400" cy="3411545"/>
          </a:xfrm>
        </p:spPr>
        <p:txBody>
          <a:bodyPr/>
          <a:lstStyle/>
          <a:p>
            <a:r>
              <a:rPr lang="ru-RU" sz="6600" dirty="0" smtClean="0"/>
              <a:t>.</a:t>
            </a:r>
            <a:r>
              <a:rPr lang="ru-RU" sz="6600" b="0" dirty="0" smtClean="0"/>
              <a:t>  </a:t>
            </a:r>
            <a:r>
              <a:rPr lang="ru-RU" sz="6600" dirty="0" smtClean="0"/>
              <a:t>40+50=90</a:t>
            </a:r>
            <a:br>
              <a:rPr lang="ru-RU" sz="6600" dirty="0" smtClean="0"/>
            </a:br>
            <a:r>
              <a:rPr lang="ru-RU" sz="6600" dirty="0" smtClean="0"/>
              <a:t>.</a:t>
            </a:r>
            <a:r>
              <a:rPr lang="ru-RU" sz="6600" b="0" dirty="0" smtClean="0"/>
              <a:t>  </a:t>
            </a:r>
            <a:r>
              <a:rPr lang="ru-RU" sz="6600" dirty="0" smtClean="0"/>
              <a:t>37-7=31</a:t>
            </a:r>
            <a:br>
              <a:rPr lang="ru-RU" sz="6600" dirty="0" smtClean="0"/>
            </a:br>
            <a:r>
              <a:rPr lang="ru-RU" sz="6600" dirty="0" smtClean="0"/>
              <a:t>.</a:t>
            </a:r>
            <a:r>
              <a:rPr lang="ru-RU" sz="6600" b="0" dirty="0" smtClean="0"/>
              <a:t>  </a:t>
            </a:r>
            <a:r>
              <a:rPr lang="ru-RU" sz="6600" dirty="0" smtClean="0"/>
              <a:t>40-20=20</a:t>
            </a:r>
            <a:br>
              <a:rPr lang="ru-RU" sz="6600" dirty="0" smtClean="0"/>
            </a:br>
            <a:r>
              <a:rPr lang="ru-RU" sz="6600" dirty="0" smtClean="0"/>
              <a:t>.  15-5=1</a:t>
            </a:r>
            <a:endParaRPr lang="ru-RU" sz="6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28793" y="357167"/>
            <a:ext cx="6565919" cy="1500197"/>
          </a:xfrm>
        </p:spPr>
        <p:txBody>
          <a:bodyPr/>
          <a:lstStyle/>
          <a:p>
            <a:r>
              <a:rPr lang="ru-RU" sz="4800" dirty="0" smtClean="0"/>
              <a:t>                                               </a:t>
            </a:r>
            <a:r>
              <a:rPr lang="ru-RU" sz="6600" dirty="0" smtClean="0"/>
              <a:t>Игра « Да –нет»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Угадай спрятанное число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1928802"/>
            <a:ext cx="31432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35 + </a:t>
            </a:r>
            <a:r>
              <a:rPr lang="ru-RU" sz="4400" b="1" dirty="0" smtClean="0">
                <a:solidFill>
                  <a:srgbClr val="FF0000"/>
                </a:solidFill>
              </a:rPr>
              <a:t>5</a:t>
            </a:r>
            <a:r>
              <a:rPr lang="ru-RU" sz="4400" b="1" dirty="0" smtClean="0"/>
              <a:t>  =  40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2714620"/>
            <a:ext cx="30003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50</a:t>
            </a:r>
            <a:r>
              <a:rPr lang="ru-RU" sz="4000" b="1" dirty="0" smtClean="0"/>
              <a:t> – 45 = </a:t>
            </a:r>
            <a:r>
              <a:rPr lang="ru-RU" sz="4400" b="1" dirty="0" smtClean="0"/>
              <a:t>5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3500438"/>
            <a:ext cx="30003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50 + </a:t>
            </a:r>
            <a:r>
              <a:rPr lang="ru-RU" sz="4000" b="1" dirty="0" smtClean="0">
                <a:solidFill>
                  <a:srgbClr val="FF0000"/>
                </a:solidFill>
              </a:rPr>
              <a:t>7</a:t>
            </a:r>
            <a:r>
              <a:rPr lang="ru-RU" sz="4000" b="1" dirty="0" smtClean="0"/>
              <a:t> = </a:t>
            </a:r>
            <a:r>
              <a:rPr lang="ru-RU" sz="4400" b="1" dirty="0" smtClean="0"/>
              <a:t>57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1214422"/>
            <a:ext cx="30003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30 – 20= </a:t>
            </a:r>
            <a:r>
              <a:rPr lang="ru-RU" sz="4400" b="1" dirty="0" smtClean="0">
                <a:solidFill>
                  <a:srgbClr val="FF0000"/>
                </a:solidFill>
              </a:rPr>
              <a:t>10</a:t>
            </a:r>
            <a:r>
              <a:rPr lang="ru-RU" sz="4400" b="1" dirty="0" smtClean="0"/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572132" y="3571876"/>
            <a:ext cx="30003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20</a:t>
            </a:r>
            <a:r>
              <a:rPr lang="ru-RU" sz="4000" b="1" dirty="0" smtClean="0"/>
              <a:t> + 60 = 80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500694" y="2786058"/>
            <a:ext cx="31432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90 – </a:t>
            </a:r>
            <a:r>
              <a:rPr lang="ru-RU" sz="4400" b="1" dirty="0" smtClean="0">
                <a:solidFill>
                  <a:srgbClr val="FF0000"/>
                </a:solidFill>
              </a:rPr>
              <a:t>10</a:t>
            </a:r>
            <a:r>
              <a:rPr lang="ru-RU" sz="4400" b="1" dirty="0" smtClean="0"/>
              <a:t> = 80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572132" y="2000240"/>
            <a:ext cx="30718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32 + 8 = </a:t>
            </a:r>
            <a:r>
              <a:rPr lang="ru-RU" sz="4400" b="1" dirty="0" smtClean="0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500694" y="1285860"/>
            <a:ext cx="30718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100</a:t>
            </a:r>
            <a:r>
              <a:rPr lang="ru-RU" sz="4400" b="1" dirty="0" smtClean="0"/>
              <a:t> - 10= 90</a:t>
            </a:r>
          </a:p>
        </p:txBody>
      </p:sp>
      <p:sp>
        <p:nvSpPr>
          <p:cNvPr id="16" name="Выноска-облако 15"/>
          <p:cNvSpPr/>
          <p:nvPr/>
        </p:nvSpPr>
        <p:spPr>
          <a:xfrm>
            <a:off x="2928926" y="1357298"/>
            <a:ext cx="642942" cy="571504"/>
          </a:xfrm>
          <a:prstGeom prst="cloud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Выноска-облако 16"/>
          <p:cNvSpPr/>
          <p:nvPr/>
        </p:nvSpPr>
        <p:spPr>
          <a:xfrm>
            <a:off x="1857356" y="2000240"/>
            <a:ext cx="571504" cy="571504"/>
          </a:xfrm>
          <a:prstGeom prst="cloud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Выноска-облако 17"/>
          <p:cNvSpPr/>
          <p:nvPr/>
        </p:nvSpPr>
        <p:spPr>
          <a:xfrm>
            <a:off x="1000100" y="2786058"/>
            <a:ext cx="642942" cy="714380"/>
          </a:xfrm>
          <a:prstGeom prst="cloud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Выноска-облако 18"/>
          <p:cNvSpPr/>
          <p:nvPr/>
        </p:nvSpPr>
        <p:spPr>
          <a:xfrm>
            <a:off x="1857356" y="3643314"/>
            <a:ext cx="642942" cy="500066"/>
          </a:xfrm>
          <a:prstGeom prst="cloud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Выноска-облако 19"/>
          <p:cNvSpPr/>
          <p:nvPr/>
        </p:nvSpPr>
        <p:spPr>
          <a:xfrm>
            <a:off x="5572132" y="1285860"/>
            <a:ext cx="928694" cy="714380"/>
          </a:xfrm>
          <a:prstGeom prst="cloud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Выноска-облако 20"/>
          <p:cNvSpPr/>
          <p:nvPr/>
        </p:nvSpPr>
        <p:spPr>
          <a:xfrm>
            <a:off x="7715272" y="2071678"/>
            <a:ext cx="857256" cy="714380"/>
          </a:xfrm>
          <a:prstGeom prst="cloud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Выноска-облако 21"/>
          <p:cNvSpPr/>
          <p:nvPr/>
        </p:nvSpPr>
        <p:spPr>
          <a:xfrm>
            <a:off x="6786578" y="2786058"/>
            <a:ext cx="571504" cy="714380"/>
          </a:xfrm>
          <a:prstGeom prst="cloud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Выноска-облако 22"/>
          <p:cNvSpPr/>
          <p:nvPr/>
        </p:nvSpPr>
        <p:spPr>
          <a:xfrm>
            <a:off x="5572132" y="3571876"/>
            <a:ext cx="857256" cy="714380"/>
          </a:xfrm>
          <a:prstGeom prst="cloud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03" name="Picture 7" descr="D:\мамина папка\единая коллекция цифровых технологий\шаблоны для презентаций\Сказочные персонажи\191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5214950"/>
            <a:ext cx="1352550" cy="1352550"/>
          </a:xfrm>
          <a:prstGeom prst="rect">
            <a:avLst/>
          </a:prstGeom>
          <a:noFill/>
        </p:spPr>
      </p:pic>
      <p:pic>
        <p:nvPicPr>
          <p:cNvPr id="4104" name="Picture 8" descr="D:\мамина папка\единая коллекция цифровых технологий\шаблоны для презентаций\Сказочные персонажи\191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5505450"/>
            <a:ext cx="1352550" cy="1352550"/>
          </a:xfrm>
          <a:prstGeom prst="rect">
            <a:avLst/>
          </a:prstGeom>
          <a:noFill/>
        </p:spPr>
      </p:pic>
      <p:pic>
        <p:nvPicPr>
          <p:cNvPr id="4105" name="Picture 9" descr="D:\мамина папка\единая коллекция цифровых технологий\шаблоны для презентаций\Сказочные персонажи\Photo 137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4500570"/>
            <a:ext cx="2262192" cy="1900240"/>
          </a:xfrm>
          <a:prstGeom prst="rect">
            <a:avLst/>
          </a:prstGeom>
          <a:noFill/>
        </p:spPr>
      </p:pic>
      <p:sp>
        <p:nvSpPr>
          <p:cNvPr id="24" name="Управляющая кнопка: домой 23">
            <a:hlinkClick r:id="rId5" action="ppaction://hlinksldjump" highlightClick="1"/>
          </p:cNvPr>
          <p:cNvSpPr/>
          <p:nvPr/>
        </p:nvSpPr>
        <p:spPr>
          <a:xfrm>
            <a:off x="8715404" y="6500834"/>
            <a:ext cx="428596" cy="357166"/>
          </a:xfrm>
          <a:prstGeom prst="actionButtonHom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643050"/>
            <a:ext cx="7772400" cy="4125925"/>
          </a:xfrm>
        </p:spPr>
        <p:txBody>
          <a:bodyPr/>
          <a:lstStyle/>
          <a:p>
            <a:r>
              <a:rPr lang="ru-RU" sz="2400" dirty="0" smtClean="0"/>
              <a:t>1.Найдите сумму чисел 25 и 20.</a:t>
            </a:r>
            <a:br>
              <a:rPr lang="ru-RU" sz="2400" dirty="0" smtClean="0"/>
            </a:br>
            <a:r>
              <a:rPr lang="ru-RU" sz="2400" dirty="0" smtClean="0"/>
              <a:t>2.найдите разность чисел 36 и 4.</a:t>
            </a:r>
            <a:br>
              <a:rPr lang="ru-RU" sz="2400" dirty="0" smtClean="0"/>
            </a:br>
            <a:r>
              <a:rPr lang="ru-RU" sz="2400" dirty="0" smtClean="0"/>
              <a:t>3.на сколько 60 больше 50?</a:t>
            </a:r>
            <a:br>
              <a:rPr lang="ru-RU" sz="2400" dirty="0" smtClean="0"/>
            </a:br>
            <a:r>
              <a:rPr lang="ru-RU" sz="2400" dirty="0" smtClean="0"/>
              <a:t>4.Запишите самое большое двузначное число.</a:t>
            </a:r>
            <a:br>
              <a:rPr lang="ru-RU" sz="2400" dirty="0" smtClean="0"/>
            </a:br>
            <a:r>
              <a:rPr lang="ru-RU" sz="2400" dirty="0" smtClean="0"/>
              <a:t>5.на сколько 100 больше 70 ?</a:t>
            </a:r>
            <a:br>
              <a:rPr lang="ru-RU" sz="2400" dirty="0" smtClean="0"/>
            </a:br>
            <a:r>
              <a:rPr lang="ru-RU" sz="2400" dirty="0" smtClean="0"/>
              <a:t>6.Запишите число в котором 4 </a:t>
            </a:r>
            <a:r>
              <a:rPr lang="ru-RU" sz="2400" dirty="0" err="1" smtClean="0"/>
              <a:t>дес</a:t>
            </a:r>
            <a:r>
              <a:rPr lang="ru-RU" sz="2400" dirty="0" smtClean="0"/>
              <a:t>. и 7 ед.</a:t>
            </a:r>
            <a:br>
              <a:rPr lang="ru-RU" sz="2400" dirty="0" smtClean="0"/>
            </a:br>
            <a:r>
              <a:rPr lang="ru-RU" sz="2400" dirty="0" smtClean="0"/>
              <a:t>7.80 увеличь на 5.</a:t>
            </a:r>
            <a:br>
              <a:rPr lang="ru-RU" sz="2400" dirty="0" smtClean="0"/>
            </a:br>
            <a:r>
              <a:rPr lang="ru-RU" sz="2400" dirty="0" smtClean="0"/>
              <a:t>8.уменьшите 63 на 3.</a:t>
            </a:r>
            <a:br>
              <a:rPr lang="ru-RU" sz="2400" dirty="0" smtClean="0"/>
            </a:br>
            <a:r>
              <a:rPr lang="ru-RU" sz="2400" dirty="0" smtClean="0"/>
              <a:t>9.запишите число в котором 10 </a:t>
            </a:r>
            <a:r>
              <a:rPr lang="ru-RU" sz="2400" dirty="0" err="1" smtClean="0"/>
              <a:t>дес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>10.задуманное число уменьшили на 10 и получили 20.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9057" y="285729"/>
            <a:ext cx="4565655" cy="1143007"/>
          </a:xfrm>
        </p:spPr>
        <p:txBody>
          <a:bodyPr/>
          <a:lstStyle/>
          <a:p>
            <a:r>
              <a:rPr lang="ru-RU" sz="6600" dirty="0" smtClean="0"/>
              <a:t>                                                                       М .</a:t>
            </a:r>
            <a:r>
              <a:rPr lang="ru-RU" sz="6600" dirty="0" err="1" smtClean="0"/>
              <a:t>д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28662" y="1142985"/>
            <a:ext cx="8072494" cy="3263916"/>
          </a:xfrm>
        </p:spPr>
        <p:txBody>
          <a:bodyPr/>
          <a:lstStyle/>
          <a:p>
            <a:r>
              <a:rPr lang="ru-RU" sz="4800" dirty="0" smtClean="0"/>
              <a:t>                   </a:t>
            </a:r>
          </a:p>
          <a:p>
            <a:r>
              <a:rPr lang="ru-RU" sz="4800" b="1" dirty="0" smtClean="0"/>
              <a:t>                 Ответы:</a:t>
            </a:r>
          </a:p>
          <a:p>
            <a:r>
              <a:rPr lang="ru-RU" sz="7200" b="1" dirty="0" smtClean="0"/>
              <a:t>45, 32, 10, 99, 30, 47,85, 60,100, 30. 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764704"/>
            <a:ext cx="70134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- Найдите значение выражений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1916832"/>
            <a:ext cx="512191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56-4           48-5</a:t>
            </a:r>
          </a:p>
          <a:p>
            <a:r>
              <a:rPr lang="ru-RU" sz="6000" dirty="0" smtClean="0"/>
              <a:t>99-7           87-2</a:t>
            </a:r>
            <a:endParaRPr lang="ru-RU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6516216" y="1916832"/>
            <a:ext cx="15953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30-7</a:t>
            </a:r>
            <a:endParaRPr lang="ru-RU" sz="6000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4077072"/>
            <a:ext cx="572201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Какое правило надо вспомнить,</a:t>
            </a:r>
          </a:p>
          <a:p>
            <a:r>
              <a:rPr lang="ru-RU" sz="3200" dirty="0" smtClean="0"/>
              <a:t> чтобы решить эти примеры?</a:t>
            </a:r>
            <a:endParaRPr lang="ru-RU" sz="3200" dirty="0"/>
          </a:p>
        </p:txBody>
      </p:sp>
      <p:sp>
        <p:nvSpPr>
          <p:cNvPr id="19" name="Дуга 18"/>
          <p:cNvSpPr/>
          <p:nvPr/>
        </p:nvSpPr>
        <p:spPr>
          <a:xfrm rot="7499107">
            <a:off x="6730806" y="1565684"/>
            <a:ext cx="1137575" cy="1467768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7833893">
            <a:off x="4210530" y="2524338"/>
            <a:ext cx="1137575" cy="1467768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rot="7628121">
            <a:off x="4211570" y="1575382"/>
            <a:ext cx="1137575" cy="1467768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rot="7808632">
            <a:off x="682445" y="2450927"/>
            <a:ext cx="1137575" cy="1467768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 rot="7643690">
            <a:off x="755223" y="1576468"/>
            <a:ext cx="1137575" cy="1467768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188640"/>
            <a:ext cx="2907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Работа по теме </a:t>
            </a:r>
            <a:endParaRPr lang="ru-RU" sz="3200" dirty="0"/>
          </a:p>
        </p:txBody>
      </p:sp>
      <p:pic>
        <p:nvPicPr>
          <p:cNvPr id="4098" name="Picture 2" descr="https://arhivurokov.ru/intolimp/html/2017/03/26/i_58d81665e34b5/phpbRfdE2_06.03.17_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6832"/>
            <a:ext cx="1676400" cy="2552700"/>
          </a:xfrm>
          <a:prstGeom prst="rect">
            <a:avLst/>
          </a:prstGeom>
          <a:noFill/>
        </p:spPr>
      </p:pic>
      <p:pic>
        <p:nvPicPr>
          <p:cNvPr id="4100" name="Picture 4" descr="https://arhivurokov.ru/intolimp/html/2017/03/26/i_58d81665e34b5/phpbRfdE2_06.03.17_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916832"/>
            <a:ext cx="1676400" cy="2552700"/>
          </a:xfrm>
          <a:prstGeom prst="rect">
            <a:avLst/>
          </a:prstGeom>
          <a:noFill/>
        </p:spPr>
      </p:pic>
      <p:pic>
        <p:nvPicPr>
          <p:cNvPr id="4102" name="Picture 6" descr="https://arhivurokov.ru/intolimp/html/2017/03/26/i_58d81665e34b5/phpbRfdE2_06.03.17_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916832"/>
            <a:ext cx="1676400" cy="25527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59832" y="692696"/>
            <a:ext cx="22525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30-7</a:t>
            </a:r>
            <a:endParaRPr lang="ru-RU" sz="7200" dirty="0">
              <a:solidFill>
                <a:srgbClr val="FF0000"/>
              </a:solidFill>
            </a:endParaRPr>
          </a:p>
        </p:txBody>
      </p:sp>
      <p:pic>
        <p:nvPicPr>
          <p:cNvPr id="4104" name="Picture 8" descr="https://arhivurokov.ru/compedu/html/2017/12/02/i_5a22889b44c7b/phpATnfOj_urok_matematiki_v_1_klasse_po_teme_dvuznachnye_chisla_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2276872"/>
            <a:ext cx="4343400" cy="1962150"/>
          </a:xfrm>
          <a:prstGeom prst="rect">
            <a:avLst/>
          </a:prstGeom>
          <a:noFill/>
        </p:spPr>
      </p:pic>
      <p:pic>
        <p:nvPicPr>
          <p:cNvPr id="4114" name="Picture 18" descr="https://avatanplus.com/files/resources/original/59e508cfdfebd15f26aa6c2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2420888"/>
            <a:ext cx="2880320" cy="18002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683568" y="4509120"/>
            <a:ext cx="15953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30-7</a:t>
            </a:r>
            <a:endParaRPr lang="ru-RU" sz="6000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8028384" y="1556792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827584" y="5373216"/>
            <a:ext cx="288032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115616" y="5373216"/>
            <a:ext cx="288032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79512" y="5661248"/>
            <a:ext cx="9541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20</a:t>
            </a:r>
            <a:endParaRPr lang="ru-RU" sz="5400" dirty="0"/>
          </a:p>
        </p:txBody>
      </p:sp>
      <p:sp>
        <p:nvSpPr>
          <p:cNvPr id="26" name="TextBox 25"/>
          <p:cNvSpPr txBox="1"/>
          <p:nvPr/>
        </p:nvSpPr>
        <p:spPr>
          <a:xfrm>
            <a:off x="1115616" y="5589240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10</a:t>
            </a:r>
            <a:endParaRPr lang="ru-RU" sz="5400" dirty="0"/>
          </a:p>
        </p:txBody>
      </p:sp>
      <p:sp>
        <p:nvSpPr>
          <p:cNvPr id="27" name="TextBox 26"/>
          <p:cNvSpPr txBox="1"/>
          <p:nvPr/>
        </p:nvSpPr>
        <p:spPr>
          <a:xfrm>
            <a:off x="2123728" y="4509120"/>
            <a:ext cx="64604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=20+10-7=20+3=23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9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260648"/>
            <a:ext cx="34428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Задание 3 стр.61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340768"/>
            <a:ext cx="18453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70-5=</a:t>
            </a:r>
            <a:endParaRPr lang="ru-RU" sz="5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132856"/>
            <a:ext cx="184537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/>
              <a:t>80-4=</a:t>
            </a:r>
            <a:endParaRPr lang="ru-RU" sz="5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1340768"/>
            <a:ext cx="219162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/>
              <a:t>100-4=</a:t>
            </a:r>
            <a:endParaRPr lang="ru-RU" sz="5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2132856"/>
            <a:ext cx="219162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/>
              <a:t>100-9=</a:t>
            </a:r>
            <a:endParaRPr lang="ru-RU" sz="5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372200" y="2132856"/>
            <a:ext cx="184537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/>
              <a:t>60-8=</a:t>
            </a:r>
            <a:endParaRPr lang="ru-RU" sz="5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372200" y="1340768"/>
            <a:ext cx="200567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5400" dirty="0" smtClean="0">
                <a:solidFill>
                  <a:srgbClr val="000000"/>
                </a:solidFill>
              </a:rPr>
              <a:t>52+8=</a:t>
            </a:r>
            <a:endParaRPr lang="ru-RU" sz="5400" dirty="0">
              <a:solidFill>
                <a:srgbClr val="0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3068960"/>
            <a:ext cx="219162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/>
              <a:t>43-20=</a:t>
            </a:r>
            <a:endParaRPr lang="ru-RU" sz="5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491880" y="3068960"/>
            <a:ext cx="184537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/>
              <a:t>43-2=</a:t>
            </a:r>
            <a:endParaRPr lang="ru-RU" sz="5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95736" y="1340768"/>
            <a:ext cx="8771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65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95736" y="2132856"/>
            <a:ext cx="8771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76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55776" y="3068960"/>
            <a:ext cx="8771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23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292080" y="1340768"/>
            <a:ext cx="8771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96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92080" y="2132856"/>
            <a:ext cx="8771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91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220072" y="3068960"/>
            <a:ext cx="8771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41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266837" y="1340768"/>
            <a:ext cx="8771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60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028384" y="2132856"/>
            <a:ext cx="8771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52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218</Words>
  <Application>Microsoft Office PowerPoint</Application>
  <PresentationFormat>Экран (4:3)</PresentationFormat>
  <Paragraphs>95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Оформление по умолчанию</vt:lpstr>
      <vt:lpstr>  Прием вычислений вида 30-7 2класс Учитель: Сулейманова П.М. 21.11.2020г </vt:lpstr>
      <vt:lpstr>Устный счёт</vt:lpstr>
      <vt:lpstr>.  40+50=90 .  37-7=31 .  40-20=20 .  15-5=1</vt:lpstr>
      <vt:lpstr>Угадай спрятанное число</vt:lpstr>
      <vt:lpstr>1.Найдите сумму чисел 25 и 20. 2.найдите разность чисел 36 и 4. 3.на сколько 60 больше 50? 4.Запишите самое большое двузначное число. 5.на сколько 100 больше 70 ? 6.Запишите число в котором 4 дес. и 7 ед. 7.80 увеличь на 5. 8.уменьшите 63 на 3. 9.запишите число в котором 10 дес. 10.задуманное число уменьшили на 10 и получили 20.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Uzer</cp:lastModifiedBy>
  <cp:revision>50</cp:revision>
  <dcterms:created xsi:type="dcterms:W3CDTF">2018-01-14T19:42:17Z</dcterms:created>
  <dcterms:modified xsi:type="dcterms:W3CDTF">2020-11-21T04:32:30Z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291197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